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06" r:id="rId3"/>
    <p:sldId id="259" r:id="rId4"/>
    <p:sldId id="266" r:id="rId5"/>
    <p:sldId id="272" r:id="rId6"/>
    <p:sldId id="273" r:id="rId7"/>
    <p:sldId id="264" r:id="rId8"/>
    <p:sldId id="284" r:id="rId9"/>
    <p:sldId id="286" r:id="rId10"/>
    <p:sldId id="291" r:id="rId11"/>
    <p:sldId id="292" r:id="rId12"/>
    <p:sldId id="283" r:id="rId13"/>
    <p:sldId id="285" r:id="rId14"/>
    <p:sldId id="287" r:id="rId15"/>
    <p:sldId id="290" r:id="rId16"/>
    <p:sldId id="293" r:id="rId17"/>
    <p:sldId id="263" r:id="rId18"/>
    <p:sldId id="307" r:id="rId19"/>
    <p:sldId id="26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92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9F265-50C4-433D-973E-AE83A90FD585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5BD36-E3DC-4663-B286-EC7C48F256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1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其中使用的方法是最原始的</a:t>
            </a:r>
            <a:r>
              <a:rPr lang="en-US" altLang="zh-TW" dirty="0" err="1"/>
              <a:t>pso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755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3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661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8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18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9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55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PSO-AIWF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zh-TW" dirty="0"/>
                  <a:t>=0.2-1.2 C1 C2=2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PSO-AIWF </a:t>
                </a:r>
                <a:r>
                  <a:rPr lang="en-US" altLang="zh-TW" i="0">
                    <a:latin typeface="Cambria Math" panose="02040503050406030204" pitchFamily="18" charset="0"/>
                  </a:rPr>
                  <a:t>𝜔</a:t>
                </a:r>
                <a:r>
                  <a:rPr lang="en-US" altLang="zh-TW" dirty="0"/>
                  <a:t>=0.2-1.2 C1 C2=2</a:t>
                </a:r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2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029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慣性權重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原先速度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學習因子*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的亂數值*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該粒子最佳的位置減掉目前的位置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在一樣加上學習因子*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的亂數值*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所有粒子最佳的位置減掉目前的位置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416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慣性權重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原先速度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學習因子*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的亂數值*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該粒子最佳的位置減掉目前的位置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在一樣加上學習因子*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到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的亂數值*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所有粒子最佳的位置減掉目前的位置</a:t>
            </a:r>
            <a:r>
              <a:rPr lang="en-US" altLang="zh-TW" b="0" i="0" dirty="0">
                <a:solidFill>
                  <a:srgbClr val="26C902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507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58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29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74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169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5BD36-E3DC-4663-B286-EC7C48F2564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2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2B9CE-3261-4715-9462-13EA0015F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9897A4B-517D-4B3F-B7B8-DD5DEC631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1A05B0-8D51-4953-8F6C-C1833D01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9C7EA-00F1-439D-8949-10A82BA0D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E058FC-AF80-488B-98BA-B033AF51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24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61FC7-6A49-43A9-BF24-88DAE46D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2ECCA3B-E4ED-485B-87A6-5A1741F21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2A2495-B129-4745-8B31-44FFA636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0A0D09-6336-4E6C-94EC-5DB12DCC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A4CF2F-9317-498D-9007-0C492295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58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1E90010-2E52-4F37-8361-6F8FAE89B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98EFD92-451D-4460-925B-C17F63A0A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95D3C1-9E9D-41DF-AB37-A362606F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63260-C4F7-400A-A281-B999F127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70BBCA-CE9B-4070-937A-747E47F4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33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31AFF7-A3D1-4B1A-8F6D-9283620E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69473E-DBC8-4371-8B0B-D6FB1156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B695C8B-F44D-49A4-A588-D02E29C3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3EDE5E9-94C9-489C-A75C-D187BD2A5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5810C-4C8F-4D79-B5F0-65621EA6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865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E47E3-F5C5-4ACA-8FC3-1CB5EB17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74B250-23A2-47C9-96D1-5D114B7B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4E5554-2DB3-46BE-A7C8-EF503252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A630A5-85D5-4D5F-B941-63D979B6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36434D-B92E-4FB3-A456-627334E2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2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353C24-A552-48F6-886F-391B382E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8D4BE6-014C-4637-B185-F75E96BEF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1A5385-EBF4-4405-84DB-D27D9E3EA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347875-8194-44B8-A8AF-ECCBD94F1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D0D1F5-28A1-4A08-8402-E7B0782A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BB10FF-F4DE-44E1-8F21-E06B4929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54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174230-54AC-4162-9D64-A8F4F5BB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CEBDF4B-B70D-453B-8AED-03C6886E0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8D3BB3-7917-443F-B788-93C7138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E768655-EAED-4516-82C0-60EF5772E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3B9B6F-E23F-4F91-84DE-7E477C3B39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96D6A0-3D6E-4B07-ACA1-698B6A25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1C3C872-D4FF-4FBD-A36C-CB027A30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F4444BF-EE1E-4759-B55E-913E720D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743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FD39C-1F6D-4369-9DD8-D7DDDC27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E79FDE-4E9E-4264-9C04-8C3D79BE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54EFED1-4C4E-4E8D-8B5C-62EADAC97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657CFE-9519-41CE-B56C-3370C41B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14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4B0B3B-AB3E-4DB2-BA14-1CFC93B5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60BDBBE-0057-478C-B90F-57377F6D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7F02BB-9B88-4B6E-BD28-F067910D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53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1307C1-CFB6-43EC-ADF6-EBD4C056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7F9D81-E6D7-427C-A765-849E08DA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72A6BA-AAE3-4A37-AABD-5E0CE186E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328C10-A41C-4CE5-A555-49809DF16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421FB8-0B28-42CA-AD95-A15C846A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2DEB02-F75D-4F79-A7E6-4F3C2BBD4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72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08076-8A54-4248-913A-BB89F4B1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65AB1C-CE65-4F5D-A704-0FF333122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17F079-609D-483D-BF88-D8551E303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2BCA8A-5A5A-4132-82D2-87FE0DE8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C6EFA0-4691-41D0-B129-288241A2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E7D0CDB-A502-4D48-B57F-EA16612B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6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44FB98B-0947-49E4-B626-A74956A4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424A7A-9E20-42CE-9053-36596AA11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8A4757-9F00-425B-9256-DCA458B9E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76DB5-F9A9-4F00-8EA8-508B08ED7E7E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F5F06D-3286-4202-B504-668485E96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3F695-023B-49B2-B275-D31396149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5B0B8-0505-4A5B-9E3D-20050093C4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6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651EB2-F501-4ED2-A695-F98AF9C6E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群體智慧期末報告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DA8CAA-724A-420D-AF50-090C0D7909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M103040066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李健廷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Jun.7, 2022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766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Rosenbrock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168491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5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Michalewicz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51024"/>
            <a:ext cx="4168491" cy="312636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Griewank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214957" cy="31612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7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7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Schwefel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214956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4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SumSquares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168491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59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Zakharov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168491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Powell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51024"/>
            <a:ext cx="4168490" cy="312636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66B7502-B627-AE32-843D-467AF2A68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094493"/>
              </p:ext>
            </p:extLst>
          </p:nvPr>
        </p:nvGraphicFramePr>
        <p:xfrm>
          <a:off x="1577264" y="1582340"/>
          <a:ext cx="9387148" cy="45461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9943">
                  <a:extLst>
                    <a:ext uri="{9D8B030D-6E8A-4147-A177-3AD203B41FA5}">
                      <a16:colId xmlns:a16="http://schemas.microsoft.com/office/drawing/2014/main" val="3254641128"/>
                    </a:ext>
                  </a:extLst>
                </a:gridCol>
                <a:gridCol w="1978633">
                  <a:extLst>
                    <a:ext uri="{9D8B030D-6E8A-4147-A177-3AD203B41FA5}">
                      <a16:colId xmlns:a16="http://schemas.microsoft.com/office/drawing/2014/main" val="2411322805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1554820377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2473270469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3069761704"/>
                    </a:ext>
                  </a:extLst>
                </a:gridCol>
              </a:tblGrid>
              <a:tr h="288479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Dim =2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>
                          <a:effectLst/>
                        </a:rPr>
                        <a:t>Dim =10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Dim = 30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extLst>
                  <a:ext uri="{0D108BD9-81ED-4DB2-BD59-A6C34878D82A}">
                    <a16:rowId xmlns:a16="http://schemas.microsoft.com/office/drawing/2014/main" val="2820911644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Ackley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4.44E-16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2.95E-10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0.001668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71791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4.44E-16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0.424476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0.978701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559508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4.44E-16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1.11301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1.28807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17716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Rastrigin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610068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90.6026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181.919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618422"/>
                  </a:ext>
                </a:extLst>
              </a:tr>
              <a:tr h="223619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91.5906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184.82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425486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Sphere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3.98E-42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1.13E-19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2.96E-07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869877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3.02E-40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0.00296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474915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0.002656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0.030516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1439189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Rosenbrock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0.132886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25.2076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409068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0.405522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30.7997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596632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14.0466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246.287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519248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Michalewicz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-0.8013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-7.46714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-22.4069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59709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-0.8013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-7.44572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-18.4777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357229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-0.8013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-6.56798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-15.582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118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60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實驗結果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66B7502-B627-AE32-843D-467AF2A68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810513"/>
              </p:ext>
            </p:extLst>
          </p:nvPr>
        </p:nvGraphicFramePr>
        <p:xfrm>
          <a:off x="1577264" y="1582340"/>
          <a:ext cx="9387148" cy="45461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9943">
                  <a:extLst>
                    <a:ext uri="{9D8B030D-6E8A-4147-A177-3AD203B41FA5}">
                      <a16:colId xmlns:a16="http://schemas.microsoft.com/office/drawing/2014/main" val="3254641128"/>
                    </a:ext>
                  </a:extLst>
                </a:gridCol>
                <a:gridCol w="1978633">
                  <a:extLst>
                    <a:ext uri="{9D8B030D-6E8A-4147-A177-3AD203B41FA5}">
                      <a16:colId xmlns:a16="http://schemas.microsoft.com/office/drawing/2014/main" val="2411322805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1554820377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2473270469"/>
                    </a:ext>
                  </a:extLst>
                </a:gridCol>
                <a:gridCol w="1979524">
                  <a:extLst>
                    <a:ext uri="{9D8B030D-6E8A-4147-A177-3AD203B41FA5}">
                      <a16:colId xmlns:a16="http://schemas.microsoft.com/office/drawing/2014/main" val="3069761704"/>
                    </a:ext>
                  </a:extLst>
                </a:gridCol>
              </a:tblGrid>
              <a:tr h="288479"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Dim =2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Dim =10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00" dirty="0">
                          <a:effectLst/>
                        </a:rPr>
                        <a:t>Dim = 30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extLst>
                  <a:ext uri="{0D108BD9-81ED-4DB2-BD59-A6C34878D82A}">
                    <a16:rowId xmlns:a16="http://schemas.microsoft.com/office/drawing/2014/main" val="2820911644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Griewank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0.15795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0.012479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71791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0.207274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0.577051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559508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0.003863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0.726607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17716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Schwefel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43.4274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664.976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2700.69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9610068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59.2192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816.624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4703.93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7618422"/>
                  </a:ext>
                </a:extLst>
              </a:tr>
              <a:tr h="223619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55.2712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765.045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4976.55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5425486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SumSquares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2.42E-52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3.67E-21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2.03E-06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10869877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8.11E-63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0.08757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474915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0.024939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3.29737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51439189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Zakharov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1.59E-44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1.97E-16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60.4767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409068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1.87E-30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232.428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3596632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6.68011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267.732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519248"/>
                  </a:ext>
                </a:extLst>
              </a:tr>
              <a:tr h="236566">
                <a:tc row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Powell</a:t>
                      </a:r>
                      <a:endParaRPr lang="zh-TW" alt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1.91E-15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0.000947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5597090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PSO-TVIW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1.66E-31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1.46768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3572299"/>
                  </a:ext>
                </a:extLst>
              </a:tr>
              <a:tr h="236566">
                <a:tc vMerge="1">
                  <a:txBody>
                    <a:bodyPr/>
                    <a:lstStyle/>
                    <a:p>
                      <a:pPr algn="l"/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PSO-AIWF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1519" marR="61519" marT="0" marB="0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1.16881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TW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36.57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118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8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6B660E-D10E-4337-AE36-5D4D43C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D1C8E27-7BDD-4463-8669-78B5446C3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PSO-TVIW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在高維度表現雖輸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</a:t>
                </a:r>
                <a:r>
                  <a:rPr lang="zh-TW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，</a:t>
                </a:r>
                <a:r>
                  <a:rPr lang="zh-TW" altLang="en-US" dirty="0"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但在中低維度好過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</a:t>
                </a:r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zh-TW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  <a:endParaRPr lang="zh-TW" altLang="en-US" dirty="0"/>
              </a:p>
              <a:p>
                <a:r>
                  <a:rPr lang="zh-TW" altLang="zh-TW" dirty="0"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在低維度的狀況下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PSO-AIWF</a:t>
                </a:r>
                <a:r>
                  <a:rPr lang="zh-TW" altLang="zh-TW" dirty="0">
                    <a:latin typeface="標楷體" panose="03000509000000000000" pitchFamily="65" charset="-120"/>
                    <a:ea typeface="標楷體" panose="03000509000000000000" pitchFamily="65" charset="-120"/>
                    <a:cs typeface="Arial" panose="020B0604020202020204" pitchFamily="34" charset="0"/>
                  </a:rPr>
                  <a:t>具有較好的的結果，但在高維度下不易收斂至較小的值。</a:t>
                </a:r>
                <a:endPara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  <a:cs typeface="Arial" panose="020B0604020202020204" pitchFamily="34" charset="0"/>
                </a:endParaRPr>
              </a:p>
              <a:p>
                <a:r>
                  <a:rPr lang="zh-TW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更改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TW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的範圍，觀察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PSO-AIWF</a:t>
                </a:r>
                <a:r>
                  <a:rPr lang="zh-TW" altLang="zh-TW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是否可以避免落入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optimal</a:t>
                </a:r>
                <a:r>
                  <a:rPr lang="zh-TW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。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D1C8E27-7BDD-4463-8669-78B5446C3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37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327F3-7BEB-F33F-D5D2-A244F165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5B3DCC-B296-7DDE-E677-E3E969E2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PSO-TVIW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PSO-AIWF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2EF235-8658-6C4B-25C6-4223D690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DDFCA-1BA1-4113-A59F-BE40A323E13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222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圖片 48">
            <a:extLst>
              <a:ext uri="{FF2B5EF4-FFF2-40B4-BE49-F238E27FC236}">
                <a16:creationId xmlns:a16="http://schemas.microsoft.com/office/drawing/2014/main" id="{535D7C71-2CAD-DC94-7CF4-81801BBA7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87" y="2344629"/>
            <a:ext cx="8162925" cy="16878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832071-731B-4698-9A59-AF2A4284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97488-C9B1-4060-BBF6-64CBA0E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一群</a:t>
            </a:r>
            <a:r>
              <a:rPr lang="zh-TW" altLang="en-US" b="0" i="0" dirty="0">
                <a:solidFill>
                  <a:srgbClr val="3032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粒子在多維度解空間中找尋最佳解位置，每個粒子每次移動都會參考自身過往曾找到的的最佳解位置、所有例子的過往最佳解位置，然後再決定移動方向還有距離。</a:t>
            </a:r>
            <a:endParaRPr lang="en-US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8B4F6FE-096E-444F-A88D-DCACE98AD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35" y="5838510"/>
            <a:ext cx="666750" cy="66675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8F4F410-CF6E-C3AE-2065-ED43A668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987" y="4915152"/>
            <a:ext cx="523875" cy="62865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B11F160B-B20A-2592-56D2-5A1EDE69A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689" y="5480270"/>
            <a:ext cx="571500" cy="78105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6F37E40-7E34-5507-1031-1626E26E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839864"/>
            <a:ext cx="752475" cy="58102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EE6295ED-CF86-0421-B14C-D8B6740E9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512" y="4512791"/>
            <a:ext cx="685800" cy="59055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B79D807-BE2C-B285-F333-8709E7EC8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7339" y="4594068"/>
            <a:ext cx="704850" cy="476250"/>
          </a:xfrm>
          <a:prstGeom prst="rect">
            <a:avLst/>
          </a:prstGeom>
        </p:spPr>
      </p:pic>
      <p:sp>
        <p:nvSpPr>
          <p:cNvPr id="35" name="橢圓 34">
            <a:extLst>
              <a:ext uri="{FF2B5EF4-FFF2-40B4-BE49-F238E27FC236}">
                <a16:creationId xmlns:a16="http://schemas.microsoft.com/office/drawing/2014/main" id="{C59E3AA1-88EE-DB9E-F8FD-56A36E0A0582}"/>
              </a:ext>
            </a:extLst>
          </p:cNvPr>
          <p:cNvSpPr/>
          <p:nvPr/>
        </p:nvSpPr>
        <p:spPr>
          <a:xfrm>
            <a:off x="2181225" y="5354386"/>
            <a:ext cx="47625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D15A704-A2E9-63E2-F4DC-900548549961}"/>
              </a:ext>
            </a:extLst>
          </p:cNvPr>
          <p:cNvCxnSpPr>
            <a:cxnSpLocks/>
          </p:cNvCxnSpPr>
          <p:nvPr/>
        </p:nvCxnSpPr>
        <p:spPr>
          <a:xfrm flipV="1">
            <a:off x="2628900" y="5563936"/>
            <a:ext cx="1371600" cy="6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2F3B937-98B0-C858-634B-A03E774C0954}"/>
              </a:ext>
            </a:extLst>
          </p:cNvPr>
          <p:cNvCxnSpPr>
            <a:cxnSpLocks/>
          </p:cNvCxnSpPr>
          <p:nvPr/>
        </p:nvCxnSpPr>
        <p:spPr>
          <a:xfrm>
            <a:off x="2528887" y="5754436"/>
            <a:ext cx="1076325" cy="4130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216B339-B1C8-E150-FE86-D92C3FDD5C77}"/>
              </a:ext>
            </a:extLst>
          </p:cNvPr>
          <p:cNvCxnSpPr>
            <a:cxnSpLocks/>
          </p:cNvCxnSpPr>
          <p:nvPr/>
        </p:nvCxnSpPr>
        <p:spPr>
          <a:xfrm flipV="1">
            <a:off x="2576512" y="4395662"/>
            <a:ext cx="1262063" cy="10315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520092B9-1F75-D7A0-8568-1C227F3BFBE2}"/>
              </a:ext>
            </a:extLst>
          </p:cNvPr>
          <p:cNvCxnSpPr>
            <a:stCxn id="35" idx="0"/>
          </p:cNvCxnSpPr>
          <p:nvPr/>
        </p:nvCxnSpPr>
        <p:spPr>
          <a:xfrm flipV="1">
            <a:off x="2419350" y="4546474"/>
            <a:ext cx="0" cy="807912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5BD7118D-7466-2D13-06D6-748AD377FA7D}"/>
              </a:ext>
            </a:extLst>
          </p:cNvPr>
          <p:cNvSpPr/>
          <p:nvPr/>
        </p:nvSpPr>
        <p:spPr>
          <a:xfrm>
            <a:off x="3757612" y="4027299"/>
            <a:ext cx="476250" cy="4191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8080"/>
              </a:highlight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75E64617-4959-A950-5040-6A5D192AE7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3127" y="4319587"/>
            <a:ext cx="4010025" cy="1847850"/>
          </a:xfrm>
          <a:prstGeom prst="rect">
            <a:avLst/>
          </a:prstGeom>
        </p:spPr>
      </p:pic>
      <p:sp>
        <p:nvSpPr>
          <p:cNvPr id="42" name="橢圓 41">
            <a:extLst>
              <a:ext uri="{FF2B5EF4-FFF2-40B4-BE49-F238E27FC236}">
                <a16:creationId xmlns:a16="http://schemas.microsoft.com/office/drawing/2014/main" id="{A285D960-373C-67E0-C235-5D343168CBF1}"/>
              </a:ext>
            </a:extLst>
          </p:cNvPr>
          <p:cNvSpPr/>
          <p:nvPr/>
        </p:nvSpPr>
        <p:spPr>
          <a:xfrm>
            <a:off x="5659412" y="5797352"/>
            <a:ext cx="219077" cy="22962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highlight>
                <a:srgbClr val="008080"/>
              </a:highlight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6F0AACFB-05A7-E973-939D-C42FFE79D59A}"/>
              </a:ext>
            </a:extLst>
          </p:cNvPr>
          <p:cNvSpPr/>
          <p:nvPr/>
        </p:nvSpPr>
        <p:spPr>
          <a:xfrm>
            <a:off x="5656209" y="4376296"/>
            <a:ext cx="233365" cy="229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D5AB829-14DC-C346-BE66-7A9194C36D4E}"/>
              </a:ext>
            </a:extLst>
          </p:cNvPr>
          <p:cNvCxnSpPr>
            <a:cxnSpLocks/>
          </p:cNvCxnSpPr>
          <p:nvPr/>
        </p:nvCxnSpPr>
        <p:spPr>
          <a:xfrm>
            <a:off x="5557840" y="4770892"/>
            <a:ext cx="441270" cy="0"/>
          </a:xfrm>
          <a:prstGeom prst="straightConnector1">
            <a:avLst/>
          </a:prstGeom>
          <a:ln w="28575"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DDCFCD3-F8ED-8A0C-0A3B-B9F2B5DA318B}"/>
              </a:ext>
            </a:extLst>
          </p:cNvPr>
          <p:cNvCxnSpPr>
            <a:cxnSpLocks/>
          </p:cNvCxnSpPr>
          <p:nvPr/>
        </p:nvCxnSpPr>
        <p:spPr>
          <a:xfrm>
            <a:off x="5549054" y="5372334"/>
            <a:ext cx="39528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4B12BE2-C7B8-8245-87D9-FE1080B0CD22}"/>
              </a:ext>
            </a:extLst>
          </p:cNvPr>
          <p:cNvCxnSpPr>
            <a:cxnSpLocks/>
          </p:cNvCxnSpPr>
          <p:nvPr/>
        </p:nvCxnSpPr>
        <p:spPr>
          <a:xfrm>
            <a:off x="5487962" y="5586961"/>
            <a:ext cx="48101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2BF7D170-C3A2-965C-E1D5-E03C41BAC17D}"/>
              </a:ext>
            </a:extLst>
          </p:cNvPr>
          <p:cNvCxnSpPr>
            <a:cxnSpLocks/>
          </p:cNvCxnSpPr>
          <p:nvPr/>
        </p:nvCxnSpPr>
        <p:spPr>
          <a:xfrm>
            <a:off x="5557840" y="5070839"/>
            <a:ext cx="424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32071-731B-4698-9A59-AF2A4284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參數設定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823189C-6D4F-0EA2-165B-957AD341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1420813"/>
            <a:ext cx="8162925" cy="16878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A673983C-9E99-DFAC-AEA0-33E0CAECA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07139"/>
                  </p:ext>
                </p:extLst>
              </p:nvPr>
            </p:nvGraphicFramePr>
            <p:xfrm>
              <a:off x="1885950" y="3619500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419044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971572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TW" altLang="en-US" sz="2800" smtClean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:0.9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0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TW" sz="2800" dirty="0" smtClean="0">
                                  <a:solidFill>
                                    <a:srgbClr val="303233"/>
                                  </a:solidFill>
                                  <a:latin typeface="標楷體" panose="03000509000000000000" pitchFamily="65" charset="-120"/>
                                  <a:ea typeface="標楷體" panose="03000509000000000000" pitchFamily="65" charset="-120"/>
                                </a:rPr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zh-TW" sz="2800" b="0" i="0" dirty="0" smtClean="0">
                                  <a:solidFill>
                                    <a:srgbClr val="303233"/>
                                  </a:solidFill>
                                  <a:latin typeface="標楷體" panose="03000509000000000000" pitchFamily="65" charset="-120"/>
                                  <a:ea typeface="標楷體" panose="03000509000000000000" pitchFamily="65" charset="-12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421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7673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A673983C-9E99-DFAC-AEA0-33E0CAECAF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07139"/>
                  </p:ext>
                </p:extLst>
              </p:nvPr>
            </p:nvGraphicFramePr>
            <p:xfrm>
              <a:off x="1885950" y="3619500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419044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9715727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765" r="-100000" b="-2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0207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0465" r="-100000" b="-1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42126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7673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71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32071-731B-4698-9A59-AF2A4284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PSO-TVIW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97488-C9B1-4060-BBF6-64CBA0E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2293937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此方法為</a:t>
            </a:r>
            <a:r>
              <a:rPr lang="en-US" altLang="zh-TW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PSO</a:t>
            </a: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的一種變形，它的慣性權重隨著時間的增加，呈現線性遞減。慣性權重的更新方式如下</a:t>
            </a:r>
            <a:r>
              <a:rPr lang="en-US" altLang="zh-TW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zh-TW" altLang="en-US" dirty="0">
                <a:solidFill>
                  <a:srgbClr val="303233"/>
                </a:solidFill>
                <a:latin typeface="Lato" panose="020F0502020204030203" pitchFamily="34" charset="0"/>
              </a:rPr>
              <a:t>   </a:t>
            </a:r>
            <a:endParaRPr lang="en-US" altLang="zh-TW" dirty="0">
              <a:solidFill>
                <a:srgbClr val="303233"/>
              </a:solidFill>
              <a:latin typeface="Lato" panose="020F0502020204030203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73B3E-67F9-9B21-739E-AB1CFE5C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2124994"/>
            <a:ext cx="3581400" cy="1057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C78364-ADCA-2B86-543C-8A9002FDCB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222365"/>
                  </p:ext>
                </p:extLst>
              </p:nvPr>
            </p:nvGraphicFramePr>
            <p:xfrm>
              <a:off x="1885950" y="3619500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419044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9715727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TW" altLang="en-US" sz="2800" smtClean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:0.9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 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-&gt;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 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0.4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2800" i="1" dirty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0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TW" sz="2800" b="0" i="1" smtClean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421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7673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C78364-ADCA-2B86-543C-8A9002FDCB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9222365"/>
                  </p:ext>
                </p:extLst>
              </p:nvPr>
            </p:nvGraphicFramePr>
            <p:xfrm>
              <a:off x="1885950" y="3619500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4419044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59715727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765" r="-100000" b="-2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50207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0465" r="-100000" b="-1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42126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37673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777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32071-731B-4698-9A59-AF2A4284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PSO-AIWF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97488-C9B1-4060-BBF6-64CBA0EC8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此方法為</a:t>
            </a:r>
            <a:r>
              <a:rPr lang="en-US" altLang="zh-TW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PSO</a:t>
            </a: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的一種變形，根據粒子適應度相對於平均適應度來調整慣性</a:t>
            </a:r>
            <a:endParaRPr lang="en-US" altLang="zh-TW" dirty="0">
              <a:solidFill>
                <a:srgbClr val="3032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權重。具有良好適應度值的粒子持續使用低慣性的權重，而適應度較差的   </a:t>
            </a:r>
            <a:endParaRPr lang="en-US" altLang="zh-TW" dirty="0">
              <a:solidFill>
                <a:srgbClr val="3032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TW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粒子應該用較大的慣性權重。慣性權重的更新方式如下</a:t>
            </a:r>
            <a:r>
              <a:rPr lang="en-US" altLang="zh-TW" dirty="0">
                <a:solidFill>
                  <a:srgbClr val="3032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altLang="zh-TW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330132-4F71-67DB-85E4-9C06702C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49" y="2736852"/>
            <a:ext cx="8181975" cy="17840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F51E91FA-343F-EC44-B2EB-EC9EB015C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358635"/>
                  </p:ext>
                </p:extLst>
              </p:nvPr>
            </p:nvGraphicFramePr>
            <p:xfrm>
              <a:off x="2032000" y="4908756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29645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524260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TW" altLang="en-US" sz="2800" smtClean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oMath>
                          </a14:m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:adaptive[0.4,0.9]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sz="2800" i="1" dirty="0">
                                  <a:solidFill>
                                    <a:srgbClr val="303233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8923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c2:1.49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4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70262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F51E91FA-343F-EC44-B2EB-EC9EB015C3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358635"/>
                  </p:ext>
                </p:extLst>
              </p:nvPr>
            </p:nvGraphicFramePr>
            <p:xfrm>
              <a:off x="2032000" y="4908756"/>
              <a:ext cx="8128000" cy="1554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296452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352426084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765" r="-100000" b="-2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c1:1.49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989231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c2:1.49</a:t>
                          </a:r>
                          <a:endParaRPr lang="zh-TW" altLang="en-US" sz="28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:50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27489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代數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:10000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粒子維度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:2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10</a:t>
                          </a:r>
                          <a:r>
                            <a:rPr lang="zh-TW" altLang="en-US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、</a:t>
                          </a:r>
                          <a:r>
                            <a:rPr lang="en-US" altLang="zh-TW" sz="2800" dirty="0">
                              <a:solidFill>
                                <a:srgbClr val="303233"/>
                              </a:solidFill>
                              <a:latin typeface="標楷體" panose="03000509000000000000" pitchFamily="65" charset="-120"/>
                              <a:ea typeface="標楷體" panose="03000509000000000000" pitchFamily="65" charset="-120"/>
                            </a:rPr>
                            <a:t>30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70262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262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Ackley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" y="2133600"/>
            <a:ext cx="4214958" cy="316121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7" cy="316121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7" cy="31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Rastrigin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214957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61FAAF-06F3-425E-82AE-C44197A0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Sphere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C3B3C62-99D8-CB97-ACD3-75F7F098D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68" y="2133600"/>
            <a:ext cx="4168491" cy="316121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D732A2-1F46-0E2D-B25C-07DAFB034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20" y="2133600"/>
            <a:ext cx="4214956" cy="31612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AF06C69-EB56-6B95-FF86-4C950E245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7042" y="2133600"/>
            <a:ext cx="4214956" cy="316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23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604</Words>
  <Application>Microsoft Office PowerPoint</Application>
  <PresentationFormat>寬螢幕</PresentationFormat>
  <Paragraphs>224</Paragraphs>
  <Slides>19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Helvetica Neue</vt:lpstr>
      <vt:lpstr>標楷體</vt:lpstr>
      <vt:lpstr>Arial</vt:lpstr>
      <vt:lpstr>Calibri</vt:lpstr>
      <vt:lpstr>Calibri Light</vt:lpstr>
      <vt:lpstr>Cambria Math</vt:lpstr>
      <vt:lpstr>Lato</vt:lpstr>
      <vt:lpstr>Times New Roman</vt:lpstr>
      <vt:lpstr>Office 佈景主題</vt:lpstr>
      <vt:lpstr>群體智慧期末報告</vt:lpstr>
      <vt:lpstr>Outline</vt:lpstr>
      <vt:lpstr>PSO</vt:lpstr>
      <vt:lpstr>參數設定</vt:lpstr>
      <vt:lpstr>PSO-TVIW</vt:lpstr>
      <vt:lpstr>PSO-AIWF</vt:lpstr>
      <vt:lpstr>Ackley</vt:lpstr>
      <vt:lpstr>Rastrigin</vt:lpstr>
      <vt:lpstr>Sphere</vt:lpstr>
      <vt:lpstr>Rosenbrock</vt:lpstr>
      <vt:lpstr>Michalewicz</vt:lpstr>
      <vt:lpstr>Griewank</vt:lpstr>
      <vt:lpstr>Schwefel</vt:lpstr>
      <vt:lpstr>SumSquares</vt:lpstr>
      <vt:lpstr>Zakharov</vt:lpstr>
      <vt:lpstr>Powell</vt:lpstr>
      <vt:lpstr>實驗結果</vt:lpstr>
      <vt:lpstr>實驗結果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期中報告</dc:title>
  <dc:creator>志軒 簡</dc:creator>
  <cp:lastModifiedBy>健廷 李</cp:lastModifiedBy>
  <cp:revision>38</cp:revision>
  <dcterms:created xsi:type="dcterms:W3CDTF">2022-04-07T01:47:24Z</dcterms:created>
  <dcterms:modified xsi:type="dcterms:W3CDTF">2022-06-07T07:23:58Z</dcterms:modified>
</cp:coreProperties>
</file>